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7" r:id="rId16"/>
    <p:sldId id="320" r:id="rId17"/>
    <p:sldId id="321" r:id="rId18"/>
    <p:sldId id="302" r:id="rId19"/>
    <p:sldId id="322" r:id="rId20"/>
    <p:sldId id="324" r:id="rId21"/>
    <p:sldId id="323" r:id="rId22"/>
    <p:sldId id="318" r:id="rId23"/>
    <p:sldId id="312" r:id="rId24"/>
    <p:sldId id="300" r:id="rId25"/>
    <p:sldId id="317" r:id="rId26"/>
    <p:sldId id="319" r:id="rId27"/>
    <p:sldId id="314" r:id="rId28"/>
    <p:sldId id="316" r:id="rId29"/>
    <p:sldId id="313" r:id="rId30"/>
    <p:sldId id="310" r:id="rId31"/>
    <p:sldId id="328" r:id="rId32"/>
    <p:sldId id="326" r:id="rId33"/>
    <p:sldId id="325"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7"/>
            <p14:sldId id="320"/>
            <p14:sldId id="321"/>
            <p14:sldId id="302"/>
            <p14:sldId id="322"/>
            <p14:sldId id="324"/>
            <p14:sldId id="323"/>
            <p14:sldId id="318"/>
            <p14:sldId id="312"/>
            <p14:sldId id="300"/>
            <p14:sldId id="317"/>
            <p14:sldId id="319"/>
            <p14:sldId id="314"/>
            <p14:sldId id="316"/>
            <p14:sldId id="313"/>
            <p14:sldId id="310"/>
            <p14:sldId id="328"/>
          </p14:sldIdLst>
        </p14:section>
        <p14:section name="Analysis of Symmetry" id="{FC8FB967-DD56-44CC-B498-44EAF3D2E3D3}">
          <p14:sldIdLst>
            <p14:sldId id="326"/>
          </p14:sldIdLst>
        </p14:section>
        <p14:section name="Allometry" id="{405F1704-4738-42C9-8585-5349F345E99F}">
          <p14:sldIdLst>
            <p14:sldId id="325"/>
            <p14:sldId id="30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DAFFF"/>
    <a:srgbClr val="005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p:scale>
          <a:sx n="140" d="100"/>
          <a:sy n="140" d="100"/>
        </p:scale>
        <p:origin x="800" y="1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1582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18</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24</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28</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31</a:t>
            </a:fld>
            <a:endParaRPr lang="en-US"/>
          </a:p>
        </p:txBody>
      </p:sp>
    </p:spTree>
    <p:extLst>
      <p:ext uri="{BB962C8B-B14F-4D97-AF65-F5344CB8AC3E}">
        <p14:creationId xmlns:p14="http://schemas.microsoft.com/office/powerpoint/2010/main" val="896786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32</a:t>
            </a:fld>
            <a:endParaRPr lang="en-US"/>
          </a:p>
        </p:txBody>
      </p:sp>
    </p:spTree>
    <p:extLst>
      <p:ext uri="{BB962C8B-B14F-4D97-AF65-F5344CB8AC3E}">
        <p14:creationId xmlns:p14="http://schemas.microsoft.com/office/powerpoint/2010/main" val="62292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33</a:t>
            </a:fld>
            <a:endParaRPr lang="en-US"/>
          </a:p>
        </p:txBody>
      </p:sp>
    </p:spTree>
    <p:extLst>
      <p:ext uri="{BB962C8B-B14F-4D97-AF65-F5344CB8AC3E}">
        <p14:creationId xmlns:p14="http://schemas.microsoft.com/office/powerpoint/2010/main" val="39887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16.png"/><Relationship Id="rId4" Type="http://schemas.openxmlformats.org/officeDocument/2006/relationships/hyperlink" Target="https://www.prstatistics.com/course/geometric-morphometrics-using-r-gmmr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1200329"/>
          </a:xfrm>
          <a:prstGeom prst="rect">
            <a:avLst/>
          </a:prstGeom>
          <a:noFill/>
        </p:spPr>
        <p:txBody>
          <a:bodyPr wrap="square" rtlCol="0">
            <a:spAutoFit/>
          </a:bodyPr>
          <a:lstStyle/>
          <a:p>
            <a:r>
              <a:rPr lang="en-US" b="1" dirty="0">
                <a:solidFill>
                  <a:schemeClr val="accent6">
                    <a:lumMod val="75000"/>
                  </a:schemeClr>
                </a:solidFill>
              </a:rPr>
              <a:t>Type I: </a:t>
            </a:r>
            <a:r>
              <a:rPr lang="en-US" dirty="0">
                <a:solidFill>
                  <a:schemeClr val="accent6">
                    <a:lumMod val="75000"/>
                  </a:schemeClr>
                </a:solidFill>
              </a:rPr>
              <a:t>juxtaposition of tissue or foramina</a:t>
            </a:r>
          </a:p>
          <a:p>
            <a:r>
              <a:rPr lang="en-US" b="1" dirty="0">
                <a:solidFill>
                  <a:srgbClr val="00B0F0"/>
                </a:solidFill>
              </a:rPr>
              <a:t>Type II: </a:t>
            </a:r>
            <a:r>
              <a:rPr lang="en-US" dirty="0">
                <a:solidFill>
                  <a:srgbClr val="00B0F0"/>
                </a:solidFill>
              </a:rPr>
              <a:t>self-evident geometry (tips of prominences or notches)</a:t>
            </a:r>
          </a:p>
          <a:p>
            <a:r>
              <a:rPr lang="en-US" b="1" dirty="0">
                <a:solidFill>
                  <a:srgbClr val="FF0000"/>
                </a:solidFill>
              </a:rPr>
              <a:t>Type III: </a:t>
            </a:r>
            <a:r>
              <a:rPr lang="en-US" dirty="0">
                <a:solidFill>
                  <a:srgbClr val="FF0000"/>
                </a:solidFill>
              </a:rPr>
              <a:t>geometric construction (e.g., deepest point in the notch)</a:t>
            </a:r>
          </a:p>
          <a:p>
            <a:r>
              <a:rPr lang="en-US" b="1" dirty="0"/>
              <a:t>Semi-landmarks </a:t>
            </a:r>
            <a:r>
              <a:rPr lang="en-US" dirty="0"/>
              <a:t>(we have a lecture dedicated to them)</a:t>
            </a:r>
            <a:endParaRPr lang="en-US"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251826" y="5949804"/>
            <a:ext cx="11983451" cy="646331"/>
          </a:xfrm>
          <a:prstGeom prst="rect">
            <a:avLst/>
          </a:prstGeom>
        </p:spPr>
        <p:txBody>
          <a:bodyPr wrap="square">
            <a:spAutoFit/>
          </a:bodyPr>
          <a:lstStyle/>
          <a:p>
            <a:pPr marL="171450" indent="-171450">
              <a:buFont typeface="Arial" panose="020B0604020202020204" pitchFamily="34" charset="0"/>
              <a:buChar char="•"/>
            </a:pPr>
            <a:r>
              <a:rPr lang="en-US" sz="1200" dirty="0"/>
              <a:t>Gower JC. 1975. Generalized </a:t>
            </a:r>
            <a:r>
              <a:rPr lang="en-US" sz="1200" dirty="0" err="1"/>
              <a:t>procrustes</a:t>
            </a:r>
            <a:r>
              <a:rPr lang="en-US" sz="1200" dirty="0"/>
              <a:t> analysis. </a:t>
            </a:r>
            <a:r>
              <a:rPr lang="en-US" sz="1200" dirty="0" err="1"/>
              <a:t>Psychometrika</a:t>
            </a:r>
            <a:r>
              <a:rPr lang="en-US" sz="1200" dirty="0"/>
              <a:t> 40:33–51.</a:t>
            </a:r>
          </a:p>
          <a:p>
            <a:pPr marL="171450" indent="-171450">
              <a:buFont typeface="Arial" panose="020B0604020202020204" pitchFamily="34" charset="0"/>
              <a:buChar char="•"/>
            </a:pPr>
            <a:r>
              <a:rPr lang="en-US" sz="1200" dirty="0"/>
              <a:t>Kendall DG. 1984. Shape Manifolds, Procrustean Metrics, and Complex Projective Spaces. Bull London Math Soc 16:81–121.</a:t>
            </a:r>
          </a:p>
          <a:p>
            <a:pPr marL="171450" lvl="0" indent="-171450">
              <a:buFont typeface="Arial" panose="020B0604020202020204" pitchFamily="34" charset="0"/>
              <a:buChar char="•"/>
            </a:pPr>
            <a:r>
              <a:rPr lang="en-US" sz="1200" dirty="0"/>
              <a:t>Rohlf FJ, Slice D. 1990. Extensions of the Procrustes Method for the Optimal Superimposition of Landmarks. Systematic Zoology 39:40–59.</a:t>
            </a:r>
          </a:p>
        </p:txBody>
      </p:sp>
      <p:sp>
        <p:nvSpPr>
          <p:cNvPr id="4" name="TextBox 3">
            <a:extLst>
              <a:ext uri="{FF2B5EF4-FFF2-40B4-BE49-F238E27FC236}">
                <a16:creationId xmlns:a16="http://schemas.microsoft.com/office/drawing/2014/main" id="{E10375CD-FC16-4573-A70B-C7C4998EA14D}"/>
              </a:ext>
            </a:extLst>
          </p:cNvPr>
          <p:cNvSpPr txBox="1"/>
          <p:nvPr/>
        </p:nvSpPr>
        <p:spPr>
          <a:xfrm>
            <a:off x="3980520" y="4705707"/>
            <a:ext cx="4280847" cy="369332"/>
          </a:xfrm>
          <a:prstGeom prst="rect">
            <a:avLst/>
          </a:prstGeom>
          <a:noFill/>
        </p:spPr>
        <p:txBody>
          <a:bodyPr wrap="square" rtlCol="0">
            <a:spAutoFit/>
          </a:bodyPr>
          <a:lstStyle/>
          <a:p>
            <a:r>
              <a:rPr lang="en-US" dirty="0"/>
              <a:t>Generalized Procrustes Analysis (or GPA)</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1" y="1172150"/>
            <a:ext cx="3096345" cy="3096343"/>
            <a:chOff x="7128271" y="2312868"/>
            <a:chExt cx="1904997" cy="1904993"/>
          </a:xfrm>
        </p:grpSpPr>
        <p:grpSp>
          <p:nvGrpSpPr>
            <p:cNvPr id="23" name="Group 59"/>
            <p:cNvGrpSpPr/>
            <p:nvPr/>
          </p:nvGrpSpPr>
          <p:grpSpPr>
            <a:xfrm>
              <a:off x="7128271" y="2312868"/>
              <a:ext cx="1904997" cy="1904993"/>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295" y="2816922"/>
              <a:ext cx="864094" cy="93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295" y="3753023"/>
              <a:ext cx="1332145" cy="180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389" y="2816922"/>
              <a:ext cx="468051" cy="111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386" y="278091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51" y="3725588"/>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754326"/>
          </a:xfrm>
          <a:prstGeom prst="rect">
            <a:avLst/>
          </a:prstGeom>
          <a:noFill/>
        </p:spPr>
        <p:txBody>
          <a:bodyPr wrap="square" rtlCol="0">
            <a:spAutoFit/>
          </a:bodyPr>
          <a:lstStyle/>
          <a:p>
            <a:r>
              <a:rPr lang="en-US" b="1" dirty="0"/>
              <a:t>Procrustes coordinates: </a:t>
            </a:r>
            <a:r>
              <a:rPr lang="en-US" dirty="0"/>
              <a:t>New set of coordinates after GPA</a:t>
            </a:r>
          </a:p>
          <a:p>
            <a:r>
              <a:rPr lang="en-US" b="1" dirty="0"/>
              <a:t>Consensus (mean) shape: </a:t>
            </a:r>
            <a:r>
              <a:rPr lang="en-US" dirty="0"/>
              <a:t>The average of individual landmarks (red triangle)</a:t>
            </a:r>
            <a:endParaRPr lang="en-US" b="1" dirty="0"/>
          </a:p>
          <a:p>
            <a:r>
              <a:rPr lang="en-US" b="1" dirty="0"/>
              <a:t>Procrustes residuals: </a:t>
            </a:r>
            <a:r>
              <a:rPr lang="en-US" dirty="0"/>
              <a:t>[Procrustes coordinate – consensus shape]; i.e. description of how each individual different from the consensus. (vector defined by the dashed line)</a:t>
            </a:r>
            <a:endParaRPr lang="en-US" b="1" dirty="0"/>
          </a:p>
          <a:p>
            <a:r>
              <a:rPr lang="en-US" b="1" dirty="0"/>
              <a:t>Procrustes distance: </a:t>
            </a:r>
            <a:r>
              <a:rPr lang="en-US"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b="1"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377518" y="2070966"/>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5878460" y="2102343"/>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619414" y="2392238"/>
            <a:ext cx="5192889" cy="2889707"/>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254758" y="1825625"/>
            <a:ext cx="5765042" cy="4351338"/>
          </a:xfrm>
        </p:spPr>
        <p:txBody>
          <a:bodyPr/>
          <a:lstStyle/>
          <a:p>
            <a:r>
              <a:rPr lang="en-US" dirty="0"/>
              <a:t>Can be useful incase/control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5 LMs=20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2"/>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3"/>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4"/>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5"/>
          <a:stretch>
            <a:fillRect/>
          </a:stretch>
        </p:blipFill>
        <p:spPr>
          <a:xfrm>
            <a:off x="6581020" y="4038420"/>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other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variability (Procrustes </a:t>
            </a:r>
            <a:r>
              <a:rPr lang="en-US" dirty="0" err="1"/>
              <a:t>anova</a:t>
            </a:r>
            <a:r>
              <a:rPr lang="en-US" dirty="0"/>
              <a:t>)</a:t>
            </a:r>
          </a:p>
          <a:p>
            <a:r>
              <a:rPr lang="en-US" dirty="0"/>
              <a:t>Study of symmetry </a:t>
            </a:r>
          </a:p>
          <a:p>
            <a:r>
              <a:rPr lang="en-US" dirty="0"/>
              <a:t>Study of allometry</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EF1A-9795-4F77-AED3-53550877FD7B}"/>
              </a:ext>
            </a:extLst>
          </p:cNvPr>
          <p:cNvSpPr>
            <a:spLocks noGrp="1"/>
          </p:cNvSpPr>
          <p:nvPr>
            <p:ph type="title"/>
          </p:nvPr>
        </p:nvSpPr>
        <p:spPr>
          <a:xfrm>
            <a:off x="933734" y="0"/>
            <a:ext cx="10515600" cy="626612"/>
          </a:xfrm>
        </p:spPr>
        <p:txBody>
          <a:bodyPr>
            <a:normAutofit fontScale="90000"/>
          </a:bodyPr>
          <a:lstStyle/>
          <a:p>
            <a:pPr algn="ctr"/>
            <a:r>
              <a:rPr lang="en-US" b="1" dirty="0"/>
              <a:t>Procrustes </a:t>
            </a:r>
            <a:r>
              <a:rPr lang="en-US" b="1" dirty="0" err="1"/>
              <a:t>anova</a:t>
            </a:r>
            <a:endParaRPr lang="en-US" b="1" dirty="0"/>
          </a:p>
        </p:txBody>
      </p:sp>
      <p:sp>
        <p:nvSpPr>
          <p:cNvPr id="3" name="Content Placeholder 2">
            <a:extLst>
              <a:ext uri="{FF2B5EF4-FFF2-40B4-BE49-F238E27FC236}">
                <a16:creationId xmlns:a16="http://schemas.microsoft.com/office/drawing/2014/main" id="{A13C2D55-4AC8-445F-BC6B-0C8D683C6D50}"/>
              </a:ext>
            </a:extLst>
          </p:cNvPr>
          <p:cNvSpPr>
            <a:spLocks noGrp="1"/>
          </p:cNvSpPr>
          <p:nvPr>
            <p:ph idx="1"/>
          </p:nvPr>
        </p:nvSpPr>
        <p:spPr>
          <a:xfrm>
            <a:off x="1069076" y="879380"/>
            <a:ext cx="10326806" cy="2073085"/>
          </a:xfrm>
        </p:spPr>
        <p:txBody>
          <a:bodyPr/>
          <a:lstStyle/>
          <a:p>
            <a:pPr marL="0" indent="0">
              <a:buNone/>
            </a:pPr>
            <a:r>
              <a:rPr lang="en-US" dirty="0"/>
              <a:t>Statistical assessment of the terms in the model using Procrustes distances among specimens. With this approach, the sum-of-squared Procrustes distances are used as a measure of SS. The observed SS are evaluated through permutation. In morphometrics this approach is known as a Procrustes ANOVA</a:t>
            </a:r>
          </a:p>
        </p:txBody>
      </p:sp>
      <p:sp>
        <p:nvSpPr>
          <p:cNvPr id="4" name="Rectangle 3">
            <a:extLst>
              <a:ext uri="{FF2B5EF4-FFF2-40B4-BE49-F238E27FC236}">
                <a16:creationId xmlns:a16="http://schemas.microsoft.com/office/drawing/2014/main" id="{097E5E56-57F8-4195-AAA3-67545B354F2D}"/>
              </a:ext>
            </a:extLst>
          </p:cNvPr>
          <p:cNvSpPr/>
          <p:nvPr/>
        </p:nvSpPr>
        <p:spPr>
          <a:xfrm>
            <a:off x="1069076" y="6473701"/>
            <a:ext cx="10008357" cy="276999"/>
          </a:xfrm>
          <a:prstGeom prst="rect">
            <a:avLst/>
          </a:prstGeom>
        </p:spPr>
        <p:txBody>
          <a:bodyPr wrap="square">
            <a:spAutoFit/>
          </a:bodyPr>
          <a:lstStyle/>
          <a:p>
            <a:r>
              <a:rPr lang="en-US" sz="1200" dirty="0"/>
              <a:t>Goodall C. 1991. Procrustes Methods in the Statistical Analysis of Shape. Journal of the Royal Statistical Society Series B (Methodological) 53:285–339.</a:t>
            </a:r>
            <a:endParaRPr lang="en-US" sz="1200" dirty="0">
              <a:effectLst/>
            </a:endParaRPr>
          </a:p>
        </p:txBody>
      </p:sp>
      <p:sp>
        <p:nvSpPr>
          <p:cNvPr id="11" name="TextBox 10">
            <a:extLst>
              <a:ext uri="{FF2B5EF4-FFF2-40B4-BE49-F238E27FC236}">
                <a16:creationId xmlns:a16="http://schemas.microsoft.com/office/drawing/2014/main" id="{11BBB816-A3E9-44D7-8D79-C5B5A229A3FB}"/>
              </a:ext>
            </a:extLst>
          </p:cNvPr>
          <p:cNvSpPr txBox="1"/>
          <p:nvPr/>
        </p:nvSpPr>
        <p:spPr>
          <a:xfrm>
            <a:off x="377590" y="4972660"/>
            <a:ext cx="5631975" cy="1384995"/>
          </a:xfrm>
          <a:prstGeom prst="rect">
            <a:avLst/>
          </a:prstGeom>
          <a:noFill/>
        </p:spPr>
        <p:txBody>
          <a:bodyPr wrap="square" rtlCol="0">
            <a:spAutoFit/>
          </a:bodyPr>
          <a:lstStyle/>
          <a:p>
            <a:r>
              <a:rPr lang="en-US" sz="1200" b="1" i="1" u="sng" dirty="0"/>
              <a:t>### Example from </a:t>
            </a:r>
            <a:r>
              <a:rPr lang="en-US" sz="1200" b="1" i="1" u="sng" dirty="0" err="1"/>
              <a:t>geomorph</a:t>
            </a:r>
            <a:endParaRPr lang="en-US" sz="1200" b="1" i="1" u="sng" dirty="0"/>
          </a:p>
          <a:p>
            <a:r>
              <a:rPr lang="en-US" sz="1200" i="1" dirty="0"/>
              <a:t>#conduct GPA-alignment  </a:t>
            </a:r>
          </a:p>
          <a:p>
            <a:r>
              <a:rPr lang="en-US" sz="1200" dirty="0" err="1"/>
              <a:t>Y.gpa</a:t>
            </a:r>
            <a:r>
              <a:rPr lang="en-US" sz="1200" dirty="0"/>
              <a:t> &lt;- </a:t>
            </a:r>
            <a:r>
              <a:rPr lang="en-US" sz="1200" dirty="0" err="1"/>
              <a:t>gpagen</a:t>
            </a:r>
            <a:r>
              <a:rPr lang="en-US" sz="1200" dirty="0"/>
              <a:t>(</a:t>
            </a:r>
            <a:r>
              <a:rPr lang="en-US" sz="1200" dirty="0" err="1"/>
              <a:t>plethodon$land</a:t>
            </a:r>
            <a:r>
              <a:rPr lang="en-US" sz="1200" dirty="0"/>
              <a:t>) </a:t>
            </a:r>
          </a:p>
          <a:p>
            <a:r>
              <a:rPr lang="en-US" sz="1200" i="1" dirty="0"/>
              <a:t># construct a </a:t>
            </a:r>
            <a:r>
              <a:rPr lang="en-US" sz="1200" i="1" dirty="0" err="1"/>
              <a:t>geomorph</a:t>
            </a:r>
            <a:r>
              <a:rPr lang="en-US" sz="1200" i="1" dirty="0"/>
              <a:t> data frame</a:t>
            </a:r>
          </a:p>
          <a:p>
            <a:r>
              <a:rPr lang="en-US" sz="1200" dirty="0" err="1"/>
              <a:t>gdf</a:t>
            </a:r>
            <a:r>
              <a:rPr lang="en-US" sz="1200" dirty="0"/>
              <a:t> &lt;- </a:t>
            </a:r>
            <a:r>
              <a:rPr lang="en-US" sz="1200" dirty="0" err="1"/>
              <a:t>geomorph.data.frame</a:t>
            </a:r>
            <a:r>
              <a:rPr lang="en-US" sz="1200" dirty="0"/>
              <a:t>(</a:t>
            </a:r>
            <a:r>
              <a:rPr lang="en-US" sz="1200" dirty="0" err="1"/>
              <a:t>Y.gpa</a:t>
            </a:r>
            <a:r>
              <a:rPr lang="en-US" sz="1200" dirty="0"/>
              <a:t>, site = </a:t>
            </a:r>
            <a:r>
              <a:rPr lang="en-US" sz="1200" dirty="0" err="1"/>
              <a:t>plethodon$site</a:t>
            </a:r>
            <a:r>
              <a:rPr lang="en-US" sz="1200" dirty="0"/>
              <a:t>, species = </a:t>
            </a:r>
            <a:r>
              <a:rPr lang="en-US" sz="1200" dirty="0" err="1"/>
              <a:t>plethodon$species</a:t>
            </a:r>
            <a:r>
              <a:rPr lang="en-US" sz="1200" dirty="0"/>
              <a:t>)</a:t>
            </a:r>
          </a:p>
          <a:p>
            <a:r>
              <a:rPr lang="en-US" sz="1200" dirty="0" err="1"/>
              <a:t>procD.lm</a:t>
            </a:r>
            <a:r>
              <a:rPr lang="en-US" sz="1200" dirty="0"/>
              <a:t>(</a:t>
            </a:r>
            <a:r>
              <a:rPr lang="en-US" sz="1200" dirty="0" err="1"/>
              <a:t>coords</a:t>
            </a:r>
            <a:r>
              <a:rPr lang="en-US" sz="1200" dirty="0"/>
              <a:t> ~ species, data = </a:t>
            </a:r>
            <a:r>
              <a:rPr lang="en-US" sz="1200" dirty="0" err="1"/>
              <a:t>gdf</a:t>
            </a:r>
            <a:r>
              <a:rPr lang="en-US" sz="1200" dirty="0"/>
              <a:t>, </a:t>
            </a:r>
            <a:r>
              <a:rPr lang="en-US" sz="1200" dirty="0" err="1"/>
              <a:t>iter</a:t>
            </a:r>
            <a:r>
              <a:rPr lang="en-US" sz="1200" dirty="0"/>
              <a:t> = 999)</a:t>
            </a:r>
          </a:p>
          <a:p>
            <a:endParaRPr lang="en-US" sz="1200" dirty="0"/>
          </a:p>
        </p:txBody>
      </p:sp>
      <p:sp>
        <p:nvSpPr>
          <p:cNvPr id="13" name="Rectangle 12">
            <a:extLst>
              <a:ext uri="{FF2B5EF4-FFF2-40B4-BE49-F238E27FC236}">
                <a16:creationId xmlns:a16="http://schemas.microsoft.com/office/drawing/2014/main" id="{55026ACB-EDE7-4195-9CC4-D3085D020CBD}"/>
              </a:ext>
            </a:extLst>
          </p:cNvPr>
          <p:cNvSpPr/>
          <p:nvPr/>
        </p:nvSpPr>
        <p:spPr>
          <a:xfrm>
            <a:off x="6332563" y="2916071"/>
            <a:ext cx="5700212" cy="3108543"/>
          </a:xfrm>
          <a:prstGeom prst="rect">
            <a:avLst/>
          </a:prstGeom>
        </p:spPr>
        <p:txBody>
          <a:bodyPr wrap="square">
            <a:spAutoFit/>
          </a:bodyPr>
          <a:lstStyle/>
          <a:p>
            <a:r>
              <a:rPr lang="en-US" sz="1400" b="1" dirty="0"/>
              <a:t>Output of the code</a:t>
            </a:r>
          </a:p>
          <a:p>
            <a:r>
              <a:rPr lang="en-US" sz="1400" dirty="0"/>
              <a:t>Analysis of Variance, using Residual Randomization</a:t>
            </a:r>
          </a:p>
          <a:p>
            <a:r>
              <a:rPr lang="en-US" sz="1400" dirty="0"/>
              <a:t>Permutation procedure: Randomization of null model residuals </a:t>
            </a:r>
          </a:p>
          <a:p>
            <a:r>
              <a:rPr lang="en-US" sz="1400" dirty="0"/>
              <a:t>Number of permutations: 1000 </a:t>
            </a:r>
          </a:p>
          <a:p>
            <a:r>
              <a:rPr lang="en-US" sz="1400" dirty="0"/>
              <a:t>Estimation method: Ordinary Least Squares </a:t>
            </a:r>
          </a:p>
          <a:p>
            <a:r>
              <a:rPr lang="en-US" sz="1400" dirty="0"/>
              <a:t>Sums of Squares and Cross-products: Type I </a:t>
            </a:r>
          </a:p>
          <a:p>
            <a:r>
              <a:rPr lang="en-US" sz="1400" dirty="0"/>
              <a:t>Effect sizes (Z) based on SS distributions</a:t>
            </a:r>
          </a:p>
          <a:p>
            <a:r>
              <a:rPr lang="en-US" sz="1400" dirty="0"/>
              <a:t>          Df       SS        MS     </a:t>
            </a:r>
            <a:r>
              <a:rPr lang="en-US" sz="1400" dirty="0" err="1"/>
              <a:t>Rsq</a:t>
            </a:r>
            <a:r>
              <a:rPr lang="en-US" sz="1400" dirty="0"/>
              <a:t>      F      Z </a:t>
            </a:r>
            <a:r>
              <a:rPr lang="en-US" sz="1400" dirty="0" err="1"/>
              <a:t>Pr</a:t>
            </a:r>
            <a:r>
              <a:rPr lang="en-US" sz="1400" dirty="0"/>
              <a:t>(&gt;SS)   </a:t>
            </a:r>
          </a:p>
          <a:p>
            <a:r>
              <a:rPr lang="en-US" sz="1400" dirty="0"/>
              <a:t>species    1 0.029258 0.0292578 0.14856 6.6304 3.1637   0.001 **</a:t>
            </a:r>
          </a:p>
          <a:p>
            <a:r>
              <a:rPr lang="en-US" sz="1400" dirty="0"/>
              <a:t>Residuals 38 0.167682 0.0044127 0.85144                         </a:t>
            </a:r>
          </a:p>
          <a:p>
            <a:r>
              <a:rPr lang="en-US" sz="1400" dirty="0"/>
              <a:t>Total     39 0.196940                                           </a:t>
            </a:r>
          </a:p>
          <a:p>
            <a:r>
              <a:rPr lang="en-US" sz="1400" dirty="0"/>
              <a:t>---</a:t>
            </a:r>
          </a:p>
          <a:p>
            <a:r>
              <a:rPr lang="en-US" sz="1400" dirty="0" err="1"/>
              <a:t>Signif</a:t>
            </a:r>
            <a:r>
              <a:rPr lang="en-US" sz="1400" dirty="0"/>
              <a:t>. codes:  0 ‘***’ 0.001 ‘**’ 0.01 ‘*’ 0.05 ‘.’ 0.1 ‘ ’ 1</a:t>
            </a:r>
          </a:p>
          <a:p>
            <a:r>
              <a:rPr lang="en-US" sz="1400" dirty="0"/>
              <a:t>Call: </a:t>
            </a:r>
            <a:r>
              <a:rPr lang="en-US" sz="1400" dirty="0" err="1"/>
              <a:t>procD.lm</a:t>
            </a:r>
            <a:r>
              <a:rPr lang="en-US" sz="1400" dirty="0"/>
              <a:t>(f1 = </a:t>
            </a:r>
            <a:r>
              <a:rPr lang="en-US" sz="1400" dirty="0" err="1"/>
              <a:t>coords</a:t>
            </a:r>
            <a:r>
              <a:rPr lang="en-US" sz="1400" dirty="0"/>
              <a:t> ~ species, </a:t>
            </a:r>
            <a:r>
              <a:rPr lang="en-US" sz="1400" dirty="0" err="1"/>
              <a:t>iter</a:t>
            </a:r>
            <a:r>
              <a:rPr lang="en-US" sz="1400" dirty="0"/>
              <a:t> = 999, data = </a:t>
            </a:r>
            <a:r>
              <a:rPr lang="en-US" sz="1400" dirty="0" err="1"/>
              <a:t>gdf</a:t>
            </a:r>
            <a:r>
              <a:rPr lang="en-US" sz="1400" dirty="0"/>
              <a:t>)</a:t>
            </a:r>
          </a:p>
        </p:txBody>
      </p:sp>
      <p:pic>
        <p:nvPicPr>
          <p:cNvPr id="16" name="Picture 15" descr="A close up of a frog&#10;&#10;Description automatically generated">
            <a:extLst>
              <a:ext uri="{FF2B5EF4-FFF2-40B4-BE49-F238E27FC236}">
                <a16:creationId xmlns:a16="http://schemas.microsoft.com/office/drawing/2014/main" id="{8951D68B-BA0B-4360-A09D-027C1D31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83" y="2954457"/>
            <a:ext cx="2853235" cy="1902157"/>
          </a:xfrm>
          <a:prstGeom prst="rect">
            <a:avLst/>
          </a:prstGeom>
        </p:spPr>
      </p:pic>
      <p:pic>
        <p:nvPicPr>
          <p:cNvPr id="18" name="Picture 17" descr="A picture containing animal, salamander, ground, outdoor&#10;&#10;Description automatically generated">
            <a:extLst>
              <a:ext uri="{FF2B5EF4-FFF2-40B4-BE49-F238E27FC236}">
                <a16:creationId xmlns:a16="http://schemas.microsoft.com/office/drawing/2014/main" id="{1826B3B9-19D3-49A6-9D80-24047F85B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85" y="2993768"/>
            <a:ext cx="2483795" cy="1862846"/>
          </a:xfrm>
          <a:prstGeom prst="rect">
            <a:avLst/>
          </a:prstGeom>
        </p:spPr>
      </p:pic>
    </p:spTree>
    <p:extLst>
      <p:ext uri="{BB962C8B-B14F-4D97-AF65-F5344CB8AC3E}">
        <p14:creationId xmlns:p14="http://schemas.microsoft.com/office/powerpoint/2010/main" val="200539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6B0-58C4-4C8D-BDE7-296ABA1C9F36}"/>
              </a:ext>
            </a:extLst>
          </p:cNvPr>
          <p:cNvSpPr>
            <a:spLocks noGrp="1"/>
          </p:cNvSpPr>
          <p:nvPr>
            <p:ph type="title"/>
          </p:nvPr>
        </p:nvSpPr>
        <p:spPr>
          <a:xfrm>
            <a:off x="838200" y="1"/>
            <a:ext cx="10515600" cy="573740"/>
          </a:xfrm>
        </p:spPr>
        <p:txBody>
          <a:bodyPr>
            <a:normAutofit fontScale="90000"/>
          </a:bodyPr>
          <a:lstStyle/>
          <a:p>
            <a:pPr algn="ctr"/>
            <a:r>
              <a:rPr lang="en-US" sz="4000" b="1" dirty="0"/>
              <a:t>Analysis of symmetry with geometric morpho.</a:t>
            </a:r>
          </a:p>
        </p:txBody>
      </p:sp>
      <p:sp>
        <p:nvSpPr>
          <p:cNvPr id="4" name="Rectangle 3">
            <a:extLst>
              <a:ext uri="{FF2B5EF4-FFF2-40B4-BE49-F238E27FC236}">
                <a16:creationId xmlns:a16="http://schemas.microsoft.com/office/drawing/2014/main" id="{43294C9B-DEE0-4783-B127-478DA21DE037}"/>
              </a:ext>
            </a:extLst>
          </p:cNvPr>
          <p:cNvSpPr/>
          <p:nvPr/>
        </p:nvSpPr>
        <p:spPr>
          <a:xfrm>
            <a:off x="421341" y="6378049"/>
            <a:ext cx="11349317" cy="461665"/>
          </a:xfrm>
          <a:prstGeom prst="rect">
            <a:avLst/>
          </a:prstGeom>
        </p:spPr>
        <p:txBody>
          <a:bodyPr wrap="square">
            <a:spAutoFit/>
          </a:bodyPr>
          <a:lstStyle/>
          <a:p>
            <a:pPr marL="171450" indent="-171450">
              <a:buFont typeface="Arial" panose="020B0604020202020204" pitchFamily="34" charset="0"/>
              <a:buChar char="•"/>
            </a:pPr>
            <a:r>
              <a:rPr lang="en-US" sz="1200" dirty="0"/>
              <a:t>Klingenberg CP. 2015. Analyzing Fluctuating Asymmetry with Geometric Morphometrics: Concepts, Methods, and Applications. Symmetry 7:843–934.</a:t>
            </a:r>
          </a:p>
          <a:p>
            <a:pPr marL="171450" indent="-171450">
              <a:buFont typeface="Arial" panose="020B0604020202020204" pitchFamily="34" charset="0"/>
              <a:buChar char="•"/>
            </a:pPr>
            <a:r>
              <a:rPr lang="en-US" sz="1200" dirty="0"/>
              <a:t>Klingenberg CP, </a:t>
            </a:r>
            <a:r>
              <a:rPr lang="en-US" sz="1200" dirty="0" err="1"/>
              <a:t>Barluenga</a:t>
            </a:r>
            <a:r>
              <a:rPr lang="en-US" sz="1200" dirty="0"/>
              <a:t> M, Meyer A. 2002. Shape Analysis of Symmetric Structures: Quantifying Variation Among Individuals and Asymmetry. Evolution 56:1909–1920.</a:t>
            </a:r>
            <a:endParaRPr lang="en-US" sz="1200" dirty="0">
              <a:effectLst/>
            </a:endParaRPr>
          </a:p>
        </p:txBody>
      </p:sp>
      <p:pic>
        <p:nvPicPr>
          <p:cNvPr id="7" name="Picture 6">
            <a:extLst>
              <a:ext uri="{FF2B5EF4-FFF2-40B4-BE49-F238E27FC236}">
                <a16:creationId xmlns:a16="http://schemas.microsoft.com/office/drawing/2014/main" id="{817A20AD-D8FE-4EE2-A683-484BDE3EA245}"/>
              </a:ext>
            </a:extLst>
          </p:cNvPr>
          <p:cNvPicPr>
            <a:picLocks noChangeAspect="1"/>
          </p:cNvPicPr>
          <p:nvPr/>
        </p:nvPicPr>
        <p:blipFill rotWithShape="1">
          <a:blip r:embed="rId3"/>
          <a:srcRect l="3903" r="3520" b="46097"/>
          <a:stretch/>
        </p:blipFill>
        <p:spPr>
          <a:xfrm>
            <a:off x="7246364" y="1075979"/>
            <a:ext cx="4790961" cy="2636212"/>
          </a:xfrm>
          <a:prstGeom prst="rect">
            <a:avLst/>
          </a:prstGeom>
        </p:spPr>
      </p:pic>
      <p:sp>
        <p:nvSpPr>
          <p:cNvPr id="8" name="Rectangle 7">
            <a:extLst>
              <a:ext uri="{FF2B5EF4-FFF2-40B4-BE49-F238E27FC236}">
                <a16:creationId xmlns:a16="http://schemas.microsoft.com/office/drawing/2014/main" id="{05A19F8C-C651-45F3-B0A2-57259D0D3771}"/>
              </a:ext>
            </a:extLst>
          </p:cNvPr>
          <p:cNvSpPr/>
          <p:nvPr/>
        </p:nvSpPr>
        <p:spPr>
          <a:xfrm>
            <a:off x="35859" y="4244186"/>
            <a:ext cx="12191999" cy="2031325"/>
          </a:xfrm>
          <a:prstGeom prst="rect">
            <a:avLst/>
          </a:prstGeom>
        </p:spPr>
        <p:txBody>
          <a:bodyPr wrap="square">
            <a:spAutoFit/>
          </a:bodyPr>
          <a:lstStyle/>
          <a:p>
            <a:r>
              <a:rPr lang="en-US" b="1" dirty="0">
                <a:latin typeface="TimesNewRomanPSMT"/>
              </a:rPr>
              <a:t>Directional asymmetry (DA) </a:t>
            </a:r>
            <a:r>
              <a:rPr lang="en-US" dirty="0">
                <a:latin typeface="TimesNewRomanPSMT"/>
              </a:rPr>
              <a:t>is the mean asymmetry in the population, and therefore can be estimated as the average of individual left–right shape differences over all the individual. Or equivalently, as the difference between the </a:t>
            </a:r>
            <a:r>
              <a:rPr lang="en-US" u="sng" dirty="0">
                <a:latin typeface="TimesNewRomanPSMT"/>
              </a:rPr>
              <a:t>average of all left configurations and the average of all right configurations</a:t>
            </a:r>
            <a:r>
              <a:rPr lang="en-US" dirty="0">
                <a:latin typeface="TimesNewRomanPSMT"/>
              </a:rPr>
              <a:t>. </a:t>
            </a:r>
          </a:p>
          <a:p>
            <a:r>
              <a:rPr lang="en-US" b="1" dirty="0">
                <a:latin typeface="TimesNewRomanPSMT"/>
              </a:rPr>
              <a:t>Fluctuating asymmetry (FA) </a:t>
            </a:r>
            <a:r>
              <a:rPr lang="en-US" dirty="0">
                <a:latin typeface="TimesNewRomanPSMT"/>
              </a:rPr>
              <a:t>is the variation of individual asymmetries around the average of directional asymmetry, and thus can be computed as each </a:t>
            </a:r>
            <a:r>
              <a:rPr lang="en-US" u="sng" dirty="0">
                <a:latin typeface="TimesNewRomanPSMT"/>
              </a:rPr>
              <a:t>individual’s left–right shape difference minus the overall average of the left–right shape differences</a:t>
            </a:r>
            <a:r>
              <a:rPr lang="en-US" dirty="0">
                <a:latin typeface="TimesNewRomanPSMT"/>
              </a:rPr>
              <a:t>. </a:t>
            </a:r>
          </a:p>
          <a:p>
            <a:r>
              <a:rPr lang="en-US" b="1" dirty="0">
                <a:latin typeface="TimesNewRomanPSMT"/>
              </a:rPr>
              <a:t>FA Score: </a:t>
            </a:r>
            <a:r>
              <a:rPr lang="en-US" dirty="0">
                <a:latin typeface="TimesNewRomanPSMT"/>
              </a:rPr>
              <a:t>Sqrt of sum of an individual’s FA^2 (akin to Procrustes distance), is a metric used in studies of asymmetry and developmental instability. </a:t>
            </a:r>
            <a:endParaRPr lang="en-US" dirty="0"/>
          </a:p>
        </p:txBody>
      </p:sp>
      <p:grpSp>
        <p:nvGrpSpPr>
          <p:cNvPr id="15" name="Group 14">
            <a:extLst>
              <a:ext uri="{FF2B5EF4-FFF2-40B4-BE49-F238E27FC236}">
                <a16:creationId xmlns:a16="http://schemas.microsoft.com/office/drawing/2014/main" id="{60385822-1D00-44A7-914C-D00B411B6AED}"/>
              </a:ext>
            </a:extLst>
          </p:cNvPr>
          <p:cNvGrpSpPr/>
          <p:nvPr/>
        </p:nvGrpSpPr>
        <p:grpSpPr>
          <a:xfrm>
            <a:off x="75489" y="1075979"/>
            <a:ext cx="3811647" cy="2528208"/>
            <a:chOff x="352994" y="960193"/>
            <a:chExt cx="3811647" cy="2528208"/>
          </a:xfrm>
        </p:grpSpPr>
        <p:grpSp>
          <p:nvGrpSpPr>
            <p:cNvPr id="11" name="Group 10">
              <a:extLst>
                <a:ext uri="{FF2B5EF4-FFF2-40B4-BE49-F238E27FC236}">
                  <a16:creationId xmlns:a16="http://schemas.microsoft.com/office/drawing/2014/main" id="{1DF14C9D-7180-4921-80D7-86D8B46ADBDA}"/>
                </a:ext>
              </a:extLst>
            </p:cNvPr>
            <p:cNvGrpSpPr/>
            <p:nvPr/>
          </p:nvGrpSpPr>
          <p:grpSpPr>
            <a:xfrm>
              <a:off x="352994" y="1329525"/>
              <a:ext cx="3811647" cy="2158876"/>
              <a:chOff x="343895" y="1206140"/>
              <a:chExt cx="3811647" cy="2158876"/>
            </a:xfrm>
          </p:grpSpPr>
          <p:pic>
            <p:nvPicPr>
              <p:cNvPr id="5" name="Picture 4">
                <a:extLst>
                  <a:ext uri="{FF2B5EF4-FFF2-40B4-BE49-F238E27FC236}">
                    <a16:creationId xmlns:a16="http://schemas.microsoft.com/office/drawing/2014/main" id="{9AB8B587-CB23-4992-93FE-F68EB614D81C}"/>
                  </a:ext>
                </a:extLst>
              </p:cNvPr>
              <p:cNvPicPr>
                <a:picLocks noChangeAspect="1"/>
              </p:cNvPicPr>
              <p:nvPr/>
            </p:nvPicPr>
            <p:blipFill rotWithShape="1">
              <a:blip r:embed="rId4"/>
              <a:srcRect t="6990" b="26737"/>
              <a:stretch/>
            </p:blipFill>
            <p:spPr>
              <a:xfrm>
                <a:off x="343895" y="1206140"/>
                <a:ext cx="3811647" cy="1873705"/>
              </a:xfrm>
              <a:prstGeom prst="rect">
                <a:avLst/>
              </a:prstGeom>
            </p:spPr>
          </p:pic>
          <p:sp>
            <p:nvSpPr>
              <p:cNvPr id="9" name="TextBox 8">
                <a:extLst>
                  <a:ext uri="{FF2B5EF4-FFF2-40B4-BE49-F238E27FC236}">
                    <a16:creationId xmlns:a16="http://schemas.microsoft.com/office/drawing/2014/main" id="{AC8536A3-E6BA-40A5-A381-AECC3D4A1ED3}"/>
                  </a:ext>
                </a:extLst>
              </p:cNvPr>
              <p:cNvSpPr txBox="1"/>
              <p:nvPr/>
            </p:nvSpPr>
            <p:spPr>
              <a:xfrm>
                <a:off x="1111896" y="2995684"/>
                <a:ext cx="1120691" cy="369332"/>
              </a:xfrm>
              <a:prstGeom prst="rect">
                <a:avLst/>
              </a:prstGeom>
              <a:noFill/>
            </p:spPr>
            <p:txBody>
              <a:bodyPr wrap="none" rtlCol="0">
                <a:spAutoFit/>
              </a:bodyPr>
              <a:lstStyle/>
              <a:p>
                <a:r>
                  <a:rPr lang="en-US" dirty="0"/>
                  <a:t>Matching </a:t>
                </a:r>
              </a:p>
            </p:txBody>
          </p:sp>
          <p:sp>
            <p:nvSpPr>
              <p:cNvPr id="10" name="TextBox 9">
                <a:extLst>
                  <a:ext uri="{FF2B5EF4-FFF2-40B4-BE49-F238E27FC236}">
                    <a16:creationId xmlns:a16="http://schemas.microsoft.com/office/drawing/2014/main" id="{EC65A68D-B30B-4B16-A10C-BF336BCE4394}"/>
                  </a:ext>
                </a:extLst>
              </p:cNvPr>
              <p:cNvSpPr txBox="1"/>
              <p:nvPr/>
            </p:nvSpPr>
            <p:spPr>
              <a:xfrm>
                <a:off x="3022981" y="2995684"/>
                <a:ext cx="856325" cy="369332"/>
              </a:xfrm>
              <a:prstGeom prst="rect">
                <a:avLst/>
              </a:prstGeom>
              <a:noFill/>
            </p:spPr>
            <p:txBody>
              <a:bodyPr wrap="none" rtlCol="0">
                <a:spAutoFit/>
              </a:bodyPr>
              <a:lstStyle/>
              <a:p>
                <a:r>
                  <a:rPr lang="en-US" dirty="0"/>
                  <a:t>Object </a:t>
                </a:r>
              </a:p>
            </p:txBody>
          </p:sp>
        </p:grpSp>
        <p:sp>
          <p:nvSpPr>
            <p:cNvPr id="12" name="TextBox 11">
              <a:extLst>
                <a:ext uri="{FF2B5EF4-FFF2-40B4-BE49-F238E27FC236}">
                  <a16:creationId xmlns:a16="http://schemas.microsoft.com/office/drawing/2014/main" id="{A5B5B569-3F55-41DE-B880-71F9A8C9DA31}"/>
                </a:ext>
              </a:extLst>
            </p:cNvPr>
            <p:cNvSpPr txBox="1"/>
            <p:nvPr/>
          </p:nvSpPr>
          <p:spPr>
            <a:xfrm>
              <a:off x="1364381" y="960193"/>
              <a:ext cx="2044086" cy="369332"/>
            </a:xfrm>
            <a:prstGeom prst="rect">
              <a:avLst/>
            </a:prstGeom>
            <a:noFill/>
          </p:spPr>
          <p:txBody>
            <a:bodyPr wrap="none" rtlCol="0">
              <a:spAutoFit/>
            </a:bodyPr>
            <a:lstStyle/>
            <a:p>
              <a:r>
                <a:rPr lang="en-US" b="1" dirty="0"/>
                <a:t>Types of symmetry </a:t>
              </a:r>
            </a:p>
          </p:txBody>
        </p:sp>
      </p:grpSp>
      <p:grpSp>
        <p:nvGrpSpPr>
          <p:cNvPr id="14" name="Group 13">
            <a:extLst>
              <a:ext uri="{FF2B5EF4-FFF2-40B4-BE49-F238E27FC236}">
                <a16:creationId xmlns:a16="http://schemas.microsoft.com/office/drawing/2014/main" id="{8CAF3B1B-BBE1-4259-970D-746C74C00FBD}"/>
              </a:ext>
            </a:extLst>
          </p:cNvPr>
          <p:cNvGrpSpPr/>
          <p:nvPr/>
        </p:nvGrpSpPr>
        <p:grpSpPr>
          <a:xfrm>
            <a:off x="4295897" y="504188"/>
            <a:ext cx="2780131" cy="3637460"/>
            <a:chOff x="4793608" y="455580"/>
            <a:chExt cx="2780131" cy="3637460"/>
          </a:xfrm>
        </p:grpSpPr>
        <p:pic>
          <p:nvPicPr>
            <p:cNvPr id="6" name="Picture 5">
              <a:extLst>
                <a:ext uri="{FF2B5EF4-FFF2-40B4-BE49-F238E27FC236}">
                  <a16:creationId xmlns:a16="http://schemas.microsoft.com/office/drawing/2014/main" id="{CCC40BF0-E0BD-46B0-8FF3-5ED10628053D}"/>
                </a:ext>
              </a:extLst>
            </p:cNvPr>
            <p:cNvPicPr>
              <a:picLocks noChangeAspect="1"/>
            </p:cNvPicPr>
            <p:nvPr/>
          </p:nvPicPr>
          <p:blipFill rotWithShape="1">
            <a:blip r:embed="rId5"/>
            <a:srcRect l="19163" r="17470" b="23103"/>
            <a:stretch/>
          </p:blipFill>
          <p:spPr>
            <a:xfrm>
              <a:off x="4793608" y="455580"/>
              <a:ext cx="2780131" cy="2894353"/>
            </a:xfrm>
            <a:prstGeom prst="rect">
              <a:avLst/>
            </a:prstGeom>
          </p:spPr>
        </p:pic>
        <p:sp>
          <p:nvSpPr>
            <p:cNvPr id="13" name="TextBox 12">
              <a:extLst>
                <a:ext uri="{FF2B5EF4-FFF2-40B4-BE49-F238E27FC236}">
                  <a16:creationId xmlns:a16="http://schemas.microsoft.com/office/drawing/2014/main" id="{8632BE0C-6810-463E-A17F-EB1FAF3F50F6}"/>
                </a:ext>
              </a:extLst>
            </p:cNvPr>
            <p:cNvSpPr txBox="1"/>
            <p:nvPr/>
          </p:nvSpPr>
          <p:spPr>
            <a:xfrm>
              <a:off x="5108020" y="3262043"/>
              <a:ext cx="2047675" cy="830997"/>
            </a:xfrm>
            <a:prstGeom prst="rect">
              <a:avLst/>
            </a:prstGeom>
            <a:noFill/>
          </p:spPr>
          <p:txBody>
            <a:bodyPr wrap="none" rtlCol="0">
              <a:spAutoFit/>
            </a:bodyPr>
            <a:lstStyle/>
            <a:p>
              <a:pPr algn="ctr"/>
              <a:r>
                <a:rPr lang="en-US" sz="1600" b="1" dirty="0">
                  <a:solidFill>
                    <a:srgbClr val="0000FF"/>
                  </a:solidFill>
                </a:rPr>
                <a:t>Original configuration</a:t>
              </a:r>
            </a:p>
            <a:p>
              <a:pPr algn="ctr"/>
              <a:r>
                <a:rPr lang="en-US" sz="1600" b="1" dirty="0">
                  <a:solidFill>
                    <a:srgbClr val="FF0000"/>
                  </a:solidFill>
                </a:rPr>
                <a:t>Reflected and </a:t>
              </a:r>
              <a:r>
                <a:rPr lang="en-US" sz="1600" b="1" dirty="0" err="1">
                  <a:solidFill>
                    <a:srgbClr val="FF0000"/>
                  </a:solidFill>
                </a:rPr>
                <a:t>relabed</a:t>
              </a:r>
              <a:endParaRPr lang="en-US" sz="1600" b="1" dirty="0">
                <a:solidFill>
                  <a:srgbClr val="FF0000"/>
                </a:solidFill>
              </a:endParaRPr>
            </a:p>
            <a:p>
              <a:pPr algn="ctr"/>
              <a:r>
                <a:rPr lang="en-US" sz="1600" b="1" dirty="0">
                  <a:solidFill>
                    <a:srgbClr val="7030A0"/>
                  </a:solidFill>
                </a:rPr>
                <a:t>Symmetrized  </a:t>
              </a:r>
            </a:p>
          </p:txBody>
        </p:sp>
      </p:grpSp>
      <p:sp>
        <p:nvSpPr>
          <p:cNvPr id="16" name="TextBox 15">
            <a:extLst>
              <a:ext uri="{FF2B5EF4-FFF2-40B4-BE49-F238E27FC236}">
                <a16:creationId xmlns:a16="http://schemas.microsoft.com/office/drawing/2014/main" id="{26E6C55B-DCEB-4288-BE2D-89806272CCEF}"/>
              </a:ext>
            </a:extLst>
          </p:cNvPr>
          <p:cNvSpPr txBox="1"/>
          <p:nvPr/>
        </p:nvSpPr>
        <p:spPr>
          <a:xfrm>
            <a:off x="7064808" y="725437"/>
            <a:ext cx="1176155" cy="523220"/>
          </a:xfrm>
          <a:prstGeom prst="rect">
            <a:avLst/>
          </a:prstGeom>
          <a:noFill/>
        </p:spPr>
        <p:txBody>
          <a:bodyPr wrap="none" rtlCol="0">
            <a:spAutoFit/>
          </a:bodyPr>
          <a:lstStyle/>
          <a:p>
            <a:pPr algn="ctr"/>
            <a:r>
              <a:rPr lang="en-US" sz="1400" dirty="0"/>
              <a:t>Symmetrized </a:t>
            </a:r>
          </a:p>
          <a:p>
            <a:pPr algn="ctr"/>
            <a:r>
              <a:rPr lang="en-US" sz="1400" dirty="0"/>
              <a:t>mean shape</a:t>
            </a:r>
          </a:p>
        </p:txBody>
      </p:sp>
      <p:sp>
        <p:nvSpPr>
          <p:cNvPr id="17" name="TextBox 16">
            <a:extLst>
              <a:ext uri="{FF2B5EF4-FFF2-40B4-BE49-F238E27FC236}">
                <a16:creationId xmlns:a16="http://schemas.microsoft.com/office/drawing/2014/main" id="{CFE0F11C-E0E4-4854-B7B2-1B1EEEE77B53}"/>
              </a:ext>
            </a:extLst>
          </p:cNvPr>
          <p:cNvSpPr txBox="1"/>
          <p:nvPr/>
        </p:nvSpPr>
        <p:spPr>
          <a:xfrm>
            <a:off x="6920216" y="3234855"/>
            <a:ext cx="1465337" cy="523220"/>
          </a:xfrm>
          <a:prstGeom prst="rect">
            <a:avLst/>
          </a:prstGeom>
          <a:noFill/>
        </p:spPr>
        <p:txBody>
          <a:bodyPr wrap="none" rtlCol="0">
            <a:spAutoFit/>
          </a:bodyPr>
          <a:lstStyle/>
          <a:p>
            <a:pPr algn="ctr"/>
            <a:r>
              <a:rPr lang="en-US" sz="1400" dirty="0"/>
              <a:t>Mean asymmetry</a:t>
            </a:r>
          </a:p>
          <a:p>
            <a:pPr algn="ctr"/>
            <a:r>
              <a:rPr lang="en-US" sz="1400" dirty="0"/>
              <a:t>(DA)</a:t>
            </a:r>
          </a:p>
        </p:txBody>
      </p:sp>
      <p:sp>
        <p:nvSpPr>
          <p:cNvPr id="18" name="TextBox 17">
            <a:extLst>
              <a:ext uri="{FF2B5EF4-FFF2-40B4-BE49-F238E27FC236}">
                <a16:creationId xmlns:a16="http://schemas.microsoft.com/office/drawing/2014/main" id="{276065BC-3CB7-47AB-A638-30A18E86C559}"/>
              </a:ext>
            </a:extLst>
          </p:cNvPr>
          <p:cNvSpPr txBox="1"/>
          <p:nvPr/>
        </p:nvSpPr>
        <p:spPr>
          <a:xfrm>
            <a:off x="8411299" y="690520"/>
            <a:ext cx="1839093" cy="523220"/>
          </a:xfrm>
          <a:prstGeom prst="rect">
            <a:avLst/>
          </a:prstGeom>
          <a:noFill/>
        </p:spPr>
        <p:txBody>
          <a:bodyPr wrap="none" rtlCol="0">
            <a:spAutoFit/>
          </a:bodyPr>
          <a:lstStyle/>
          <a:p>
            <a:pPr algn="ctr"/>
            <a:r>
              <a:rPr lang="en-US" sz="1400" dirty="0"/>
              <a:t>PCA on </a:t>
            </a:r>
          </a:p>
          <a:p>
            <a:pPr algn="ctr"/>
            <a:r>
              <a:rPr lang="en-US" sz="1400" dirty="0"/>
              <a:t>Symmetric component</a:t>
            </a:r>
          </a:p>
        </p:txBody>
      </p:sp>
      <p:sp>
        <p:nvSpPr>
          <p:cNvPr id="19" name="TextBox 18">
            <a:extLst>
              <a:ext uri="{FF2B5EF4-FFF2-40B4-BE49-F238E27FC236}">
                <a16:creationId xmlns:a16="http://schemas.microsoft.com/office/drawing/2014/main" id="{B9E96C5B-4F4F-420D-AED3-FC7C2704B247}"/>
              </a:ext>
            </a:extLst>
          </p:cNvPr>
          <p:cNvSpPr txBox="1"/>
          <p:nvPr/>
        </p:nvSpPr>
        <p:spPr>
          <a:xfrm>
            <a:off x="10246473" y="690520"/>
            <a:ext cx="1930978" cy="523220"/>
          </a:xfrm>
          <a:prstGeom prst="rect">
            <a:avLst/>
          </a:prstGeom>
          <a:noFill/>
        </p:spPr>
        <p:txBody>
          <a:bodyPr wrap="none" rtlCol="0">
            <a:spAutoFit/>
          </a:bodyPr>
          <a:lstStyle/>
          <a:p>
            <a:pPr algn="ctr"/>
            <a:r>
              <a:rPr lang="en-US" sz="1400" dirty="0"/>
              <a:t>PCA on </a:t>
            </a:r>
          </a:p>
          <a:p>
            <a:pPr algn="ctr"/>
            <a:r>
              <a:rPr lang="en-US" sz="1400" dirty="0"/>
              <a:t>Asymmetric component</a:t>
            </a:r>
          </a:p>
        </p:txBody>
      </p:sp>
    </p:spTree>
    <p:extLst>
      <p:ext uri="{BB962C8B-B14F-4D97-AF65-F5344CB8AC3E}">
        <p14:creationId xmlns:p14="http://schemas.microsoft.com/office/powerpoint/2010/main" val="410055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B8E-0176-4AE6-90DD-5A39D8035CAA}"/>
              </a:ext>
            </a:extLst>
          </p:cNvPr>
          <p:cNvSpPr>
            <a:spLocks noGrp="1"/>
          </p:cNvSpPr>
          <p:nvPr>
            <p:ph type="title"/>
          </p:nvPr>
        </p:nvSpPr>
        <p:spPr>
          <a:xfrm>
            <a:off x="0" y="5735"/>
            <a:ext cx="12192000" cy="706960"/>
          </a:xfrm>
        </p:spPr>
        <p:txBody>
          <a:bodyPr>
            <a:normAutofit fontScale="90000"/>
          </a:bodyPr>
          <a:lstStyle/>
          <a:p>
            <a:pPr algn="ctr"/>
            <a:r>
              <a:rPr lang="en-US" b="1" dirty="0"/>
              <a:t>Pyridoxine dependent epilepsy and Corpus callosum growth</a:t>
            </a:r>
          </a:p>
        </p:txBody>
      </p:sp>
      <p:pic>
        <p:nvPicPr>
          <p:cNvPr id="5" name="Content Placeholder 4">
            <a:extLst>
              <a:ext uri="{FF2B5EF4-FFF2-40B4-BE49-F238E27FC236}">
                <a16:creationId xmlns:a16="http://schemas.microsoft.com/office/drawing/2014/main" id="{4C586AEA-DC78-428A-8F5D-DE0BFEF40E92}"/>
              </a:ext>
            </a:extLst>
          </p:cNvPr>
          <p:cNvPicPr>
            <a:picLocks noGrp="1" noChangeAspect="1"/>
          </p:cNvPicPr>
          <p:nvPr>
            <p:ph sz="half" idx="1"/>
          </p:nvPr>
        </p:nvPicPr>
        <p:blipFill>
          <a:blip r:embed="rId3"/>
          <a:stretch>
            <a:fillRect/>
          </a:stretch>
        </p:blipFill>
        <p:spPr>
          <a:xfrm>
            <a:off x="121115" y="946714"/>
            <a:ext cx="2891119" cy="2118267"/>
          </a:xfrm>
          <a:prstGeom prst="rect">
            <a:avLst/>
          </a:prstGeom>
        </p:spPr>
      </p:pic>
      <p:pic>
        <p:nvPicPr>
          <p:cNvPr id="6" name="Content Placeholder 5">
            <a:extLst>
              <a:ext uri="{FF2B5EF4-FFF2-40B4-BE49-F238E27FC236}">
                <a16:creationId xmlns:a16="http://schemas.microsoft.com/office/drawing/2014/main" id="{8F53B7D5-55F1-49A4-B63B-B6DC0262C105}"/>
              </a:ext>
            </a:extLst>
          </p:cNvPr>
          <p:cNvPicPr>
            <a:picLocks noGrp="1" noChangeAspect="1"/>
          </p:cNvPicPr>
          <p:nvPr>
            <p:ph sz="half" idx="2"/>
          </p:nvPr>
        </p:nvPicPr>
        <p:blipFill rotWithShape="1">
          <a:blip r:embed="rId4"/>
          <a:srcRect b="35603"/>
          <a:stretch/>
        </p:blipFill>
        <p:spPr>
          <a:xfrm>
            <a:off x="7909609" y="859455"/>
            <a:ext cx="3654536" cy="2382435"/>
          </a:xfrm>
          <a:prstGeom prst="rect">
            <a:avLst/>
          </a:prstGeom>
        </p:spPr>
      </p:pic>
      <p:pic>
        <p:nvPicPr>
          <p:cNvPr id="7" name="Picture 6">
            <a:extLst>
              <a:ext uri="{FF2B5EF4-FFF2-40B4-BE49-F238E27FC236}">
                <a16:creationId xmlns:a16="http://schemas.microsoft.com/office/drawing/2014/main" id="{060BAC22-EBB5-4466-9C5F-61943CCBF936}"/>
              </a:ext>
            </a:extLst>
          </p:cNvPr>
          <p:cNvPicPr>
            <a:picLocks noChangeAspect="1"/>
          </p:cNvPicPr>
          <p:nvPr/>
        </p:nvPicPr>
        <p:blipFill>
          <a:blip r:embed="rId5"/>
          <a:stretch>
            <a:fillRect/>
          </a:stretch>
        </p:blipFill>
        <p:spPr>
          <a:xfrm>
            <a:off x="7962193" y="3241890"/>
            <a:ext cx="3654536" cy="2612716"/>
          </a:xfrm>
          <a:prstGeom prst="rect">
            <a:avLst/>
          </a:prstGeom>
        </p:spPr>
      </p:pic>
      <p:pic>
        <p:nvPicPr>
          <p:cNvPr id="8" name="Picture 7">
            <a:extLst>
              <a:ext uri="{FF2B5EF4-FFF2-40B4-BE49-F238E27FC236}">
                <a16:creationId xmlns:a16="http://schemas.microsoft.com/office/drawing/2014/main" id="{7A56431C-C14C-4AFF-9217-752938E2AF6B}"/>
              </a:ext>
            </a:extLst>
          </p:cNvPr>
          <p:cNvPicPr>
            <a:picLocks noChangeAspect="1"/>
          </p:cNvPicPr>
          <p:nvPr/>
        </p:nvPicPr>
        <p:blipFill>
          <a:blip r:embed="rId6"/>
          <a:stretch>
            <a:fillRect/>
          </a:stretch>
        </p:blipFill>
        <p:spPr>
          <a:xfrm>
            <a:off x="3012234" y="918679"/>
            <a:ext cx="4844791" cy="2560055"/>
          </a:xfrm>
          <a:prstGeom prst="rect">
            <a:avLst/>
          </a:prstGeom>
        </p:spPr>
      </p:pic>
      <p:sp>
        <p:nvSpPr>
          <p:cNvPr id="9" name="TextBox 8">
            <a:extLst>
              <a:ext uri="{FF2B5EF4-FFF2-40B4-BE49-F238E27FC236}">
                <a16:creationId xmlns:a16="http://schemas.microsoft.com/office/drawing/2014/main" id="{CD3FDC5B-7E7D-41E6-8298-5A980DBC9E66}"/>
              </a:ext>
            </a:extLst>
          </p:cNvPr>
          <p:cNvSpPr txBox="1"/>
          <p:nvPr/>
        </p:nvSpPr>
        <p:spPr>
          <a:xfrm>
            <a:off x="4814046" y="2005848"/>
            <a:ext cx="1730188" cy="646331"/>
          </a:xfrm>
          <a:prstGeom prst="rect">
            <a:avLst/>
          </a:prstGeom>
          <a:noFill/>
        </p:spPr>
        <p:txBody>
          <a:bodyPr wrap="square" rtlCol="0">
            <a:spAutoFit/>
          </a:bodyPr>
          <a:lstStyle/>
          <a:p>
            <a:pPr algn="ctr"/>
            <a:r>
              <a:rPr lang="en-US" b="1" dirty="0">
                <a:solidFill>
                  <a:srgbClr val="FF0000"/>
                </a:solidFill>
              </a:rPr>
              <a:t>Mean PDE cases</a:t>
            </a:r>
          </a:p>
          <a:p>
            <a:pPr algn="ctr"/>
            <a:r>
              <a:rPr lang="en-US" b="1" dirty="0"/>
              <a:t>Mean Controls</a:t>
            </a:r>
          </a:p>
        </p:txBody>
      </p:sp>
      <p:grpSp>
        <p:nvGrpSpPr>
          <p:cNvPr id="13" name="Group 12">
            <a:extLst>
              <a:ext uri="{FF2B5EF4-FFF2-40B4-BE49-F238E27FC236}">
                <a16:creationId xmlns:a16="http://schemas.microsoft.com/office/drawing/2014/main" id="{02DBE6FD-4744-4827-B522-DAF29872F8AE}"/>
              </a:ext>
            </a:extLst>
          </p:cNvPr>
          <p:cNvGrpSpPr/>
          <p:nvPr/>
        </p:nvGrpSpPr>
        <p:grpSpPr>
          <a:xfrm>
            <a:off x="4128303" y="3499198"/>
            <a:ext cx="2833422" cy="2828353"/>
            <a:chOff x="4128303" y="3499198"/>
            <a:chExt cx="2833422" cy="2828353"/>
          </a:xfrm>
        </p:grpSpPr>
        <p:pic>
          <p:nvPicPr>
            <p:cNvPr id="10" name="Picture 9">
              <a:extLst>
                <a:ext uri="{FF2B5EF4-FFF2-40B4-BE49-F238E27FC236}">
                  <a16:creationId xmlns:a16="http://schemas.microsoft.com/office/drawing/2014/main" id="{8958ED98-C025-40BA-9D49-E9AFD233597A}"/>
                </a:ext>
              </a:extLst>
            </p:cNvPr>
            <p:cNvPicPr>
              <a:picLocks noChangeAspect="1"/>
            </p:cNvPicPr>
            <p:nvPr/>
          </p:nvPicPr>
          <p:blipFill>
            <a:blip r:embed="rId7"/>
            <a:stretch>
              <a:fillRect/>
            </a:stretch>
          </p:blipFill>
          <p:spPr>
            <a:xfrm>
              <a:off x="4128303" y="3499198"/>
              <a:ext cx="2833422" cy="2828353"/>
            </a:xfrm>
            <a:prstGeom prst="rect">
              <a:avLst/>
            </a:prstGeom>
          </p:spPr>
        </p:pic>
        <p:sp>
          <p:nvSpPr>
            <p:cNvPr id="11" name="TextBox 10">
              <a:extLst>
                <a:ext uri="{FF2B5EF4-FFF2-40B4-BE49-F238E27FC236}">
                  <a16:creationId xmlns:a16="http://schemas.microsoft.com/office/drawing/2014/main" id="{0391BF35-C472-46FE-8652-4D01856F51F0}"/>
                </a:ext>
              </a:extLst>
            </p:cNvPr>
            <p:cNvSpPr txBox="1"/>
            <p:nvPr/>
          </p:nvSpPr>
          <p:spPr>
            <a:xfrm>
              <a:off x="4453687" y="3972143"/>
              <a:ext cx="1961884" cy="369332"/>
            </a:xfrm>
            <a:prstGeom prst="rect">
              <a:avLst/>
            </a:prstGeom>
            <a:noFill/>
          </p:spPr>
          <p:txBody>
            <a:bodyPr wrap="none" rtlCol="0">
              <a:spAutoFit/>
            </a:bodyPr>
            <a:lstStyle/>
            <a:p>
              <a:r>
                <a:rPr lang="en-US" dirty="0"/>
                <a:t>Log10 transformed</a:t>
              </a:r>
            </a:p>
          </p:txBody>
        </p:sp>
      </p:grpSp>
      <p:sp>
        <p:nvSpPr>
          <p:cNvPr id="12" name="Rectangle 11">
            <a:extLst>
              <a:ext uri="{FF2B5EF4-FFF2-40B4-BE49-F238E27FC236}">
                <a16:creationId xmlns:a16="http://schemas.microsoft.com/office/drawing/2014/main" id="{F38351AE-31FB-43D3-843B-6E588198782B}"/>
              </a:ext>
            </a:extLst>
          </p:cNvPr>
          <p:cNvSpPr/>
          <p:nvPr/>
        </p:nvSpPr>
        <p:spPr>
          <a:xfrm>
            <a:off x="1793034" y="6499554"/>
            <a:ext cx="8050214" cy="276999"/>
          </a:xfrm>
          <a:prstGeom prst="rect">
            <a:avLst/>
          </a:prstGeom>
        </p:spPr>
        <p:txBody>
          <a:bodyPr wrap="square">
            <a:spAutoFit/>
          </a:bodyPr>
          <a:lstStyle/>
          <a:p>
            <a:r>
              <a:rPr lang="en-US" sz="1200" dirty="0"/>
              <a:t>Oesch G, Maga AM, Friedman SD, Poliachik SL, </a:t>
            </a:r>
            <a:r>
              <a:rPr lang="en-US" sz="1200" dirty="0" err="1"/>
              <a:t>Budech</a:t>
            </a:r>
            <a:r>
              <a:rPr lang="en-US" sz="1200" dirty="0"/>
              <a:t> CB, Wright JN, Bok LA, Gospe SM. 2018. Neurology. </a:t>
            </a:r>
            <a:r>
              <a:rPr lang="pt-BR" sz="1200" dirty="0"/>
              <a:t>Jul 3;91(1):e78-e86.</a:t>
            </a:r>
            <a:endParaRPr lang="en-US" sz="1200" dirty="0">
              <a:effectLst/>
            </a:endParaRPr>
          </a:p>
        </p:txBody>
      </p:sp>
    </p:spTree>
    <p:extLst>
      <p:ext uri="{BB962C8B-B14F-4D97-AF65-F5344CB8AC3E}">
        <p14:creationId xmlns:p14="http://schemas.microsoft.com/office/powerpoint/2010/main" val="696301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TotalTime>
  <Words>2584</Words>
  <Application>Microsoft Office PowerPoint</Application>
  <PresentationFormat>Widescreen</PresentationFormat>
  <Paragraphs>196</Paragraphs>
  <Slides>34</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TimesNewRomanPSMT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Geometric morphometrics specific short courses </vt:lpstr>
      <vt:lpstr>GPA Gotchas</vt:lpstr>
      <vt:lpstr>PowerPoint Presentation</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other analyses on GM data</vt:lpstr>
      <vt:lpstr>Procrustes anova</vt:lpstr>
      <vt:lpstr>Analysis of symmetry with geometric morpho.</vt:lpstr>
      <vt:lpstr>Pyridoxine dependent epilepsy and Corpus callosum growth</vt:lpstr>
      <vt:lpstr>Some key literature on landmark based statistical shape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95</cp:revision>
  <dcterms:created xsi:type="dcterms:W3CDTF">2016-06-30T03:08:09Z</dcterms:created>
  <dcterms:modified xsi:type="dcterms:W3CDTF">2019-08-19T19:36:28Z</dcterms:modified>
</cp:coreProperties>
</file>